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013" r:id="rId1"/>
  </p:sldMasterIdLst>
  <p:notesMasterIdLst>
    <p:notesMasterId r:id="rId54"/>
  </p:notesMasterIdLst>
  <p:sldIdLst>
    <p:sldId id="341" r:id="rId2"/>
    <p:sldId id="342" r:id="rId3"/>
    <p:sldId id="343" r:id="rId4"/>
    <p:sldId id="257" r:id="rId5"/>
    <p:sldId id="385" r:id="rId6"/>
    <p:sldId id="344" r:id="rId7"/>
    <p:sldId id="364" r:id="rId8"/>
    <p:sldId id="365" r:id="rId9"/>
    <p:sldId id="363" r:id="rId10"/>
    <p:sldId id="348" r:id="rId11"/>
    <p:sldId id="345" r:id="rId12"/>
    <p:sldId id="367" r:id="rId13"/>
    <p:sldId id="368" r:id="rId14"/>
    <p:sldId id="369" r:id="rId15"/>
    <p:sldId id="370" r:id="rId16"/>
    <p:sldId id="371" r:id="rId17"/>
    <p:sldId id="372" r:id="rId18"/>
    <p:sldId id="346" r:id="rId19"/>
    <p:sldId id="373" r:id="rId20"/>
    <p:sldId id="347" r:id="rId21"/>
    <p:sldId id="374" r:id="rId22"/>
    <p:sldId id="375" r:id="rId23"/>
    <p:sldId id="376" r:id="rId24"/>
    <p:sldId id="377" r:id="rId25"/>
    <p:sldId id="378" r:id="rId26"/>
    <p:sldId id="366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1" r:id="rId39"/>
    <p:sldId id="360" r:id="rId40"/>
    <p:sldId id="362" r:id="rId41"/>
    <p:sldId id="381" r:id="rId42"/>
    <p:sldId id="382" r:id="rId43"/>
    <p:sldId id="383" r:id="rId44"/>
    <p:sldId id="384" r:id="rId45"/>
    <p:sldId id="395" r:id="rId46"/>
    <p:sldId id="396" r:id="rId47"/>
    <p:sldId id="388" r:id="rId48"/>
    <p:sldId id="394" r:id="rId49"/>
    <p:sldId id="390" r:id="rId50"/>
    <p:sldId id="392" r:id="rId51"/>
    <p:sldId id="393" r:id="rId52"/>
    <p:sldId id="380" r:id="rId53"/>
  </p:sldIdLst>
  <p:sldSz cx="9144000" cy="6858000" type="screen4x3"/>
  <p:notesSz cx="6858000" cy="9144000"/>
  <p:embeddedFontLst>
    <p:embeddedFont>
      <p:font typeface="Arimo" panose="020B0604020202020204" charset="0"/>
      <p:regular r:id="rId55"/>
      <p:bold r:id="rId56"/>
      <p:italic r:id="rId57"/>
      <p:boldItalic r:id="rId58"/>
    </p:embeddedFont>
    <p:embeddedFont>
      <p:font typeface="Garamond" panose="02020404030301010803" pitchFamily="18" charset="0"/>
      <p:regular r:id="rId59"/>
      <p:bold r:id="rId60"/>
      <p:italic r:id="rId61"/>
    </p:embeddedFont>
    <p:embeddedFont>
      <p:font typeface="Palatino Linotype" panose="02040502050505030304" pitchFamily="18" charset="0"/>
      <p:regular r:id="rId62"/>
      <p:bold r:id="rId63"/>
      <p:italic r:id="rId64"/>
      <p:boldItalic r:id="rId65"/>
    </p:embeddedFont>
    <p:embeddedFont>
      <p:font typeface="Quattrocento Sans" panose="020B0502050000020003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7" roundtripDataSignature="AMtx7mjSG60fDUXgsIKT0X2nd+l0rA0Q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52" autoAdjust="0"/>
  </p:normalViewPr>
  <p:slideViewPr>
    <p:cSldViewPr snapToGrid="0"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customschemas.google.com/relationships/presentationmetadata" Target="meta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120" Type="http://schemas.openxmlformats.org/officeDocument/2006/relationships/theme" Target="theme/theme1.xml"/><Relationship Id="rId7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06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2829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9124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02342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3582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81637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54640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476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200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41027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40236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7465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21397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766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5823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625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3834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8424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6026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0108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61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933" y="1570183"/>
            <a:ext cx="5559521" cy="3786908"/>
          </a:xfrm>
        </p:spPr>
        <p:txBody>
          <a:bodyPr/>
          <a:lstStyle/>
          <a:p>
            <a:r>
              <a:rPr lang="uk-UA" sz="3200" b="1" dirty="0"/>
              <a:t>Аналіз результатів комплексного </a:t>
            </a:r>
            <a:r>
              <a:rPr lang="uk-UA" sz="3200" b="1" dirty="0" err="1"/>
              <a:t>самооцінювання</a:t>
            </a:r>
            <a:r>
              <a:rPr lang="uk-UA" sz="3200" b="1" dirty="0"/>
              <a:t> в </a:t>
            </a:r>
            <a:r>
              <a:rPr lang="uk-UA" sz="3200" b="1" dirty="0" err="1"/>
              <a:t>Млинівському</a:t>
            </a:r>
            <a:r>
              <a:rPr lang="uk-UA" sz="3200" b="1" dirty="0"/>
              <a:t> ліцеї № 1  у 2025 році (в інформаційно-аналітичній системі </a:t>
            </a:r>
            <a:r>
              <a:rPr lang="en-US" sz="3200" b="1" dirty="0" err="1"/>
              <a:t>EvaluEd</a:t>
            </a:r>
            <a:r>
              <a:rPr lang="uk-UA" sz="3200" b="1" dirty="0"/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48726" y="5671127"/>
            <a:ext cx="4589201" cy="967396"/>
          </a:xfrm>
        </p:spPr>
        <p:txBody>
          <a:bodyPr/>
          <a:lstStyle/>
          <a:p>
            <a:pPr algn="l"/>
            <a:r>
              <a:rPr lang="uk-UA" dirty="0"/>
              <a:t>Людмила </a:t>
            </a:r>
            <a:r>
              <a:rPr lang="uk-UA" dirty="0" err="1"/>
              <a:t>Тимчаюк</a:t>
            </a:r>
            <a:r>
              <a:rPr lang="uk-UA" dirty="0"/>
              <a:t>, заступник директора з навчально-виховної роботи</a:t>
            </a:r>
          </a:p>
        </p:txBody>
      </p:sp>
    </p:spTree>
    <p:extLst>
      <p:ext uri="{BB962C8B-B14F-4D97-AF65-F5344CB8AC3E}">
        <p14:creationId xmlns:p14="http://schemas.microsoft.com/office/powerpoint/2010/main" val="3239919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"/>
          <p:cNvSpPr/>
          <p:nvPr/>
        </p:nvSpPr>
        <p:spPr>
          <a:xfrm>
            <a:off x="4559788" y="5423286"/>
            <a:ext cx="3700309" cy="127595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6470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2"/>
          <p:cNvSpPr/>
          <p:nvPr/>
        </p:nvSpPr>
        <p:spPr>
          <a:xfrm>
            <a:off x="5944444" y="3023880"/>
            <a:ext cx="3131672" cy="1754761"/>
          </a:xfrm>
          <a:prstGeom prst="rect">
            <a:avLst/>
          </a:prstGeom>
          <a:solidFill>
            <a:schemeClr val="accent1">
              <a:lumMod val="60000"/>
              <a:lumOff val="40000"/>
              <a:alpha val="55686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 dirty="0">
                <a:solidFill>
                  <a:schemeClr val="tx2"/>
                </a:solidFill>
                <a:latin typeface="Calibri"/>
                <a:ea typeface="Calibri"/>
                <a:cs typeface="Calibri"/>
                <a:sym typeface="Calibri"/>
              </a:rPr>
              <a:t>Застосування внутрішнього моніторингу, що передбачає систематичне відстеження та коригування результатів навчання кожного здобувача освіти.</a:t>
            </a:r>
            <a:endParaRPr sz="1800" b="0" i="0" u="none" strike="noStrike" cap="none" dirty="0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"/>
          <p:cNvSpPr/>
          <p:nvPr/>
        </p:nvSpPr>
        <p:spPr>
          <a:xfrm>
            <a:off x="0" y="1696297"/>
            <a:ext cx="2808312" cy="1197342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85882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"/>
          <p:cNvSpPr txBox="1">
            <a:spLocks noGrp="1"/>
          </p:cNvSpPr>
          <p:nvPr>
            <p:ph type="title"/>
          </p:nvPr>
        </p:nvSpPr>
        <p:spPr>
          <a:xfrm>
            <a:off x="6974" y="108089"/>
            <a:ext cx="9029521" cy="1304829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0" tIns="12050" rIns="0" bIns="0" anchor="ctr" anchorCtr="0">
            <a:spAutoFit/>
          </a:bodyPr>
          <a:lstStyle/>
          <a:p>
            <a:pPr marL="2817495" marR="2463800" lvl="0" indent="-3498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/>
              <a:t>СИСТЕМА ОЦІНЮВАННЯ ЗДОБУВАЧІВ ОСВІТИ</a:t>
            </a:r>
            <a:endParaRPr sz="2800" dirty="0"/>
          </a:p>
        </p:txBody>
      </p:sp>
      <p:grpSp>
        <p:nvGrpSpPr>
          <p:cNvPr id="484" name="Google Shape;484;p2"/>
          <p:cNvGrpSpPr/>
          <p:nvPr/>
        </p:nvGrpSpPr>
        <p:grpSpPr>
          <a:xfrm>
            <a:off x="2301603" y="1751136"/>
            <a:ext cx="3743325" cy="3743388"/>
            <a:chOff x="2760726" y="2455798"/>
            <a:chExt cx="3743325" cy="3743388"/>
          </a:xfrm>
        </p:grpSpPr>
        <p:pic>
          <p:nvPicPr>
            <p:cNvPr id="485" name="Google Shape;48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0726" y="2455798"/>
              <a:ext cx="3743325" cy="374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40786" y="2921507"/>
              <a:ext cx="2750819" cy="2748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66694" y="2947415"/>
              <a:ext cx="2750820" cy="27477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8" name="Google Shape;488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54375" y="2935350"/>
              <a:ext cx="2749550" cy="27463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9" name="Google Shape;489;p2"/>
          <p:cNvGrpSpPr/>
          <p:nvPr/>
        </p:nvGrpSpPr>
        <p:grpSpPr>
          <a:xfrm>
            <a:off x="519200" y="2836264"/>
            <a:ext cx="1466850" cy="1448016"/>
            <a:chOff x="3886200" y="1981238"/>
            <a:chExt cx="1466850" cy="1448016"/>
          </a:xfrm>
        </p:grpSpPr>
        <p:pic>
          <p:nvPicPr>
            <p:cNvPr id="490" name="Google Shape;490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925315" y="2043684"/>
              <a:ext cx="1398397" cy="13853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2"/>
            <p:cNvSpPr/>
            <p:nvPr/>
          </p:nvSpPr>
          <p:spPr>
            <a:xfrm>
              <a:off x="3925315" y="2043684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6" y="508529"/>
                  </a:lnTo>
                  <a:lnTo>
                    <a:pt x="38591" y="465156"/>
                  </a:lnTo>
                  <a:lnTo>
                    <a:pt x="54947" y="423052"/>
                  </a:lnTo>
                  <a:lnTo>
                    <a:pt x="73938" y="382322"/>
                  </a:lnTo>
                  <a:lnTo>
                    <a:pt x="95461" y="343069"/>
                  </a:lnTo>
                  <a:lnTo>
                    <a:pt x="119412" y="305395"/>
                  </a:lnTo>
                  <a:lnTo>
                    <a:pt x="145686" y="269404"/>
                  </a:lnTo>
                  <a:lnTo>
                    <a:pt x="174179" y="235198"/>
                  </a:lnTo>
                  <a:lnTo>
                    <a:pt x="204787" y="202882"/>
                  </a:lnTo>
                  <a:lnTo>
                    <a:pt x="237406" y="172558"/>
                  </a:lnTo>
                  <a:lnTo>
                    <a:pt x="271932" y="144330"/>
                  </a:lnTo>
                  <a:lnTo>
                    <a:pt x="308260" y="118300"/>
                  </a:lnTo>
                  <a:lnTo>
                    <a:pt x="346286" y="94572"/>
                  </a:lnTo>
                  <a:lnTo>
                    <a:pt x="385907" y="73249"/>
                  </a:lnTo>
                  <a:lnTo>
                    <a:pt x="427017" y="54435"/>
                  </a:lnTo>
                  <a:lnTo>
                    <a:pt x="469513" y="38232"/>
                  </a:lnTo>
                  <a:lnTo>
                    <a:pt x="513291" y="24743"/>
                  </a:lnTo>
                  <a:lnTo>
                    <a:pt x="558246" y="14073"/>
                  </a:lnTo>
                  <a:lnTo>
                    <a:pt x="604275" y="6323"/>
                  </a:lnTo>
                  <a:lnTo>
                    <a:pt x="651272" y="1598"/>
                  </a:lnTo>
                  <a:lnTo>
                    <a:pt x="699135" y="0"/>
                  </a:lnTo>
                  <a:lnTo>
                    <a:pt x="747012" y="1598"/>
                  </a:lnTo>
                  <a:lnTo>
                    <a:pt x="794023" y="6323"/>
                  </a:lnTo>
                  <a:lnTo>
                    <a:pt x="840065" y="14073"/>
                  </a:lnTo>
                  <a:lnTo>
                    <a:pt x="885031" y="24743"/>
                  </a:lnTo>
                  <a:lnTo>
                    <a:pt x="928820" y="38232"/>
                  </a:lnTo>
                  <a:lnTo>
                    <a:pt x="971325" y="54435"/>
                  </a:lnTo>
                  <a:lnTo>
                    <a:pt x="1012444" y="73249"/>
                  </a:lnTo>
                  <a:lnTo>
                    <a:pt x="1052072" y="94572"/>
                  </a:lnTo>
                  <a:lnTo>
                    <a:pt x="1090105" y="118300"/>
                  </a:lnTo>
                  <a:lnTo>
                    <a:pt x="1126439" y="144330"/>
                  </a:lnTo>
                  <a:lnTo>
                    <a:pt x="1160970" y="172558"/>
                  </a:lnTo>
                  <a:lnTo>
                    <a:pt x="1193593" y="202882"/>
                  </a:lnTo>
                  <a:lnTo>
                    <a:pt x="1224205" y="235198"/>
                  </a:lnTo>
                  <a:lnTo>
                    <a:pt x="1252701" y="269404"/>
                  </a:lnTo>
                  <a:lnTo>
                    <a:pt x="1278978" y="305395"/>
                  </a:lnTo>
                  <a:lnTo>
                    <a:pt x="1302930" y="343069"/>
                  </a:lnTo>
                  <a:lnTo>
                    <a:pt x="1324455" y="382322"/>
                  </a:lnTo>
                  <a:lnTo>
                    <a:pt x="1343447" y="423052"/>
                  </a:lnTo>
                  <a:lnTo>
                    <a:pt x="1359803" y="465156"/>
                  </a:lnTo>
                  <a:lnTo>
                    <a:pt x="1373419" y="508529"/>
                  </a:lnTo>
                  <a:lnTo>
                    <a:pt x="1384191" y="553069"/>
                  </a:lnTo>
                  <a:lnTo>
                    <a:pt x="1392013" y="598672"/>
                  </a:lnTo>
                  <a:lnTo>
                    <a:pt x="1396783" y="645236"/>
                  </a:lnTo>
                  <a:lnTo>
                    <a:pt x="1398397" y="692657"/>
                  </a:lnTo>
                  <a:lnTo>
                    <a:pt x="1396783" y="740079"/>
                  </a:lnTo>
                  <a:lnTo>
                    <a:pt x="1392013" y="786643"/>
                  </a:lnTo>
                  <a:lnTo>
                    <a:pt x="1384191" y="832246"/>
                  </a:lnTo>
                  <a:lnTo>
                    <a:pt x="1373419" y="876786"/>
                  </a:lnTo>
                  <a:lnTo>
                    <a:pt x="1359803" y="920159"/>
                  </a:lnTo>
                  <a:lnTo>
                    <a:pt x="1343447" y="962263"/>
                  </a:lnTo>
                  <a:lnTo>
                    <a:pt x="1324455" y="1002993"/>
                  </a:lnTo>
                  <a:lnTo>
                    <a:pt x="1302930" y="1042246"/>
                  </a:lnTo>
                  <a:lnTo>
                    <a:pt x="1278978" y="1079920"/>
                  </a:lnTo>
                  <a:lnTo>
                    <a:pt x="1252701" y="1115911"/>
                  </a:lnTo>
                  <a:lnTo>
                    <a:pt x="1224205" y="1150117"/>
                  </a:lnTo>
                  <a:lnTo>
                    <a:pt x="1193593" y="1182433"/>
                  </a:lnTo>
                  <a:lnTo>
                    <a:pt x="1160970" y="1212757"/>
                  </a:lnTo>
                  <a:lnTo>
                    <a:pt x="1126439" y="1240985"/>
                  </a:lnTo>
                  <a:lnTo>
                    <a:pt x="1090105" y="1267015"/>
                  </a:lnTo>
                  <a:lnTo>
                    <a:pt x="1052072" y="1290743"/>
                  </a:lnTo>
                  <a:lnTo>
                    <a:pt x="1012444" y="1312066"/>
                  </a:lnTo>
                  <a:lnTo>
                    <a:pt x="971325" y="1330880"/>
                  </a:lnTo>
                  <a:lnTo>
                    <a:pt x="928820" y="1347083"/>
                  </a:lnTo>
                  <a:lnTo>
                    <a:pt x="885031" y="1360572"/>
                  </a:lnTo>
                  <a:lnTo>
                    <a:pt x="840065" y="1371242"/>
                  </a:lnTo>
                  <a:lnTo>
                    <a:pt x="794023" y="1378992"/>
                  </a:lnTo>
                  <a:lnTo>
                    <a:pt x="747012" y="1383717"/>
                  </a:lnTo>
                  <a:lnTo>
                    <a:pt x="699135" y="1385315"/>
                  </a:lnTo>
                  <a:lnTo>
                    <a:pt x="651272" y="1383717"/>
                  </a:lnTo>
                  <a:lnTo>
                    <a:pt x="604275" y="1378992"/>
                  </a:lnTo>
                  <a:lnTo>
                    <a:pt x="558246" y="1371242"/>
                  </a:lnTo>
                  <a:lnTo>
                    <a:pt x="513291" y="1360572"/>
                  </a:lnTo>
                  <a:lnTo>
                    <a:pt x="469513" y="1347083"/>
                  </a:lnTo>
                  <a:lnTo>
                    <a:pt x="427017" y="1330880"/>
                  </a:lnTo>
                  <a:lnTo>
                    <a:pt x="385907" y="1312066"/>
                  </a:lnTo>
                  <a:lnTo>
                    <a:pt x="346286" y="1290743"/>
                  </a:lnTo>
                  <a:lnTo>
                    <a:pt x="308260" y="1267015"/>
                  </a:lnTo>
                  <a:lnTo>
                    <a:pt x="271932" y="1240985"/>
                  </a:lnTo>
                  <a:lnTo>
                    <a:pt x="237406" y="1212757"/>
                  </a:lnTo>
                  <a:lnTo>
                    <a:pt x="204787" y="1182433"/>
                  </a:lnTo>
                  <a:lnTo>
                    <a:pt x="174179" y="1150117"/>
                  </a:lnTo>
                  <a:lnTo>
                    <a:pt x="145686" y="1115911"/>
                  </a:lnTo>
                  <a:lnTo>
                    <a:pt x="119412" y="1079920"/>
                  </a:lnTo>
                  <a:lnTo>
                    <a:pt x="95461" y="1042246"/>
                  </a:lnTo>
                  <a:lnTo>
                    <a:pt x="73938" y="1002993"/>
                  </a:lnTo>
                  <a:lnTo>
                    <a:pt x="54947" y="962263"/>
                  </a:lnTo>
                  <a:lnTo>
                    <a:pt x="38591" y="920159"/>
                  </a:lnTo>
                  <a:lnTo>
                    <a:pt x="24976" y="876786"/>
                  </a:lnTo>
                  <a:lnTo>
                    <a:pt x="14205" y="832246"/>
                  </a:lnTo>
                  <a:lnTo>
                    <a:pt x="6383" y="786643"/>
                  </a:lnTo>
                  <a:lnTo>
                    <a:pt x="1613" y="740079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2" name="Google Shape;492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886200" y="1981238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3" name="Google Shape;493;p2"/>
          <p:cNvSpPr txBox="1"/>
          <p:nvPr/>
        </p:nvSpPr>
        <p:spPr>
          <a:xfrm>
            <a:off x="1151119" y="3273252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66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</a:t>
            </a:r>
            <a:endParaRPr sz="3600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94" name="Google Shape;494;p2"/>
          <p:cNvGrpSpPr/>
          <p:nvPr/>
        </p:nvGrpSpPr>
        <p:grpSpPr>
          <a:xfrm>
            <a:off x="3001581" y="5306090"/>
            <a:ext cx="1466850" cy="1448118"/>
            <a:chOff x="2459101" y="4395787"/>
            <a:chExt cx="1466850" cy="1448118"/>
          </a:xfrm>
        </p:grpSpPr>
        <p:pic>
          <p:nvPicPr>
            <p:cNvPr id="495" name="Google Shape;495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4980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2"/>
            <p:cNvSpPr/>
            <p:nvPr/>
          </p:nvSpPr>
          <p:spPr>
            <a:xfrm>
              <a:off x="24980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7" name="Google Shape;497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4591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8" name="Google Shape;498;p2"/>
          <p:cNvSpPr txBox="1"/>
          <p:nvPr/>
        </p:nvSpPr>
        <p:spPr>
          <a:xfrm>
            <a:off x="3594989" y="5833335"/>
            <a:ext cx="280035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9" name="Google Shape;499;p2"/>
          <p:cNvGrpSpPr/>
          <p:nvPr/>
        </p:nvGrpSpPr>
        <p:grpSpPr>
          <a:xfrm>
            <a:off x="6737234" y="1513532"/>
            <a:ext cx="1466850" cy="1448118"/>
            <a:chOff x="5202301" y="4395787"/>
            <a:chExt cx="1466850" cy="1448118"/>
          </a:xfrm>
        </p:grpSpPr>
        <p:pic>
          <p:nvPicPr>
            <p:cNvPr id="500" name="Google Shape;500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2412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2"/>
            <p:cNvSpPr/>
            <p:nvPr/>
          </p:nvSpPr>
          <p:spPr>
            <a:xfrm>
              <a:off x="52412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2023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3" name="Google Shape;503;p2"/>
          <p:cNvSpPr txBox="1"/>
          <p:nvPr/>
        </p:nvSpPr>
        <p:spPr>
          <a:xfrm>
            <a:off x="7343659" y="1961131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4" name="Google Shape;504;p2"/>
          <p:cNvSpPr txBox="1"/>
          <p:nvPr/>
        </p:nvSpPr>
        <p:spPr>
          <a:xfrm>
            <a:off x="1131824" y="1730502"/>
            <a:ext cx="2463165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634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5" name="Google Shape;505;p2"/>
          <p:cNvSpPr/>
          <p:nvPr/>
        </p:nvSpPr>
        <p:spPr>
          <a:xfrm>
            <a:off x="2439091" y="2624045"/>
            <a:ext cx="360602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Вимоги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організації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освітніх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управлінських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процесів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закладу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внутрішньої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забезпечення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якості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6" name="Google Shape;506;p2"/>
          <p:cNvSpPr txBox="1"/>
          <p:nvPr/>
        </p:nvSpPr>
        <p:spPr>
          <a:xfrm>
            <a:off x="101761" y="1730502"/>
            <a:ext cx="289982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Наявність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відкритої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прозорої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і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зрозумілої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для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здобувачів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освіти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системи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оцінювання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їх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результатів</a:t>
            </a:r>
            <a:r>
              <a:rPr lang="ru-RU" sz="16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навчання</a:t>
            </a:r>
            <a:r>
              <a:rPr lang="ru-RU" sz="1600" dirty="0">
                <a:solidFill>
                  <a:srgbClr val="953734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600" dirty="0"/>
          </a:p>
        </p:txBody>
      </p:sp>
      <p:sp>
        <p:nvSpPr>
          <p:cNvPr id="508" name="Google Shape;508;p2"/>
          <p:cNvSpPr txBox="1"/>
          <p:nvPr/>
        </p:nvSpPr>
        <p:spPr>
          <a:xfrm>
            <a:off x="4640171" y="5461258"/>
            <a:ext cx="353954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Спрямованість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системи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оцінювання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у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здобувачів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освіти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за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результати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свого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навчання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здатності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до </a:t>
            </a:r>
            <a:r>
              <a:rPr lang="ru-RU" sz="180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самооцінювання</a:t>
            </a:r>
            <a:r>
              <a:rPr lang="ru-RU" sz="1800" dirty="0">
                <a:solidFill>
                  <a:schemeClr val="tx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509" name="Google Shape;509;p2"/>
          <p:cNvSpPr/>
          <p:nvPr/>
        </p:nvSpPr>
        <p:spPr>
          <a:xfrm>
            <a:off x="2406118" y="2675096"/>
            <a:ext cx="3380550" cy="1396189"/>
          </a:xfrm>
          <a:prstGeom prst="rect">
            <a:avLst/>
          </a:prstGeom>
          <a:solidFill>
            <a:schemeClr val="accent4">
              <a:lumMod val="60000"/>
              <a:lumOff val="40000"/>
              <a:alpha val="6274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644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572" y="1043709"/>
            <a:ext cx="7727519" cy="463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85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562" y="1681018"/>
            <a:ext cx="7536873" cy="356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6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5" y="443345"/>
            <a:ext cx="7703127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909" y="1302328"/>
            <a:ext cx="7647709" cy="441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71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855" y="1182256"/>
            <a:ext cx="7620000" cy="471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56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036" y="988292"/>
            <a:ext cx="7509164" cy="483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8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327" y="942110"/>
            <a:ext cx="7573818" cy="499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8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33" y="1339273"/>
            <a:ext cx="7684654" cy="427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53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5" y="886691"/>
            <a:ext cx="7610764" cy="49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7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66796" y="2503053"/>
            <a:ext cx="7139711" cy="785091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1. ОСВІТНЄ СЕРЕДОВИЩЕ ЗАКЛАДУ ОСВІТИ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6797" y="3671450"/>
            <a:ext cx="7139711" cy="785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2. СИСТЕМА ОЦІНЮВАННЯ ЗДОБУВАЧІВ ОСВІТИ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6797" y="4839847"/>
            <a:ext cx="7139711" cy="785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3. ПЕДАГОГІЧНА ДІЯЛЬНІСТЬ ПЕДАГОГІЧНИХ ПРАЦІВНИКІВ ЗАКЛАДУ ОСВІТИ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1891" y="812029"/>
            <a:ext cx="7989454" cy="1303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42433" y="812029"/>
            <a:ext cx="7468370" cy="1303867"/>
          </a:xfrm>
        </p:spPr>
        <p:txBody>
          <a:bodyPr>
            <a:normAutofit fontScale="90000"/>
          </a:bodyPr>
          <a:lstStyle/>
          <a:p>
            <a:r>
              <a:rPr lang="uk-UA" dirty="0"/>
              <a:t>НАПРЯМИ САМООЦІНЮВАННЯ</a:t>
            </a:r>
          </a:p>
        </p:txBody>
      </p:sp>
    </p:spTree>
    <p:extLst>
      <p:ext uri="{BB962C8B-B14F-4D97-AF65-F5344CB8AC3E}">
        <p14:creationId xmlns:p14="http://schemas.microsoft.com/office/powerpoint/2010/main" val="3866868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679" y="1403928"/>
            <a:ext cx="7626703" cy="40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38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254" y="665018"/>
            <a:ext cx="7601527" cy="51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53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036" y="905164"/>
            <a:ext cx="7536873" cy="50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34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509" y="1025236"/>
            <a:ext cx="7546109" cy="506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46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0" y="1136073"/>
            <a:ext cx="7583055" cy="481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95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327" y="988290"/>
            <a:ext cx="7610764" cy="483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6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618" y="720436"/>
            <a:ext cx="7610764" cy="538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66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"/>
          <p:cNvSpPr/>
          <p:nvPr/>
        </p:nvSpPr>
        <p:spPr>
          <a:xfrm>
            <a:off x="4941435" y="4760708"/>
            <a:ext cx="3505048" cy="1230314"/>
          </a:xfrm>
          <a:prstGeom prst="roundRect">
            <a:avLst>
              <a:gd name="adj" fmla="val 16667"/>
            </a:avLst>
          </a:prstGeom>
          <a:solidFill>
            <a:srgbClr val="92D050">
              <a:alpha val="64705"/>
            </a:srgb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"/>
          <p:cNvSpPr/>
          <p:nvPr/>
        </p:nvSpPr>
        <p:spPr>
          <a:xfrm>
            <a:off x="2205310" y="1235216"/>
            <a:ext cx="6241173" cy="1197342"/>
          </a:xfrm>
          <a:prstGeom prst="roundRect">
            <a:avLst>
              <a:gd name="adj" fmla="val 16667"/>
            </a:avLst>
          </a:prstGeom>
          <a:solidFill>
            <a:srgbClr val="92D050">
              <a:alpha val="85882"/>
            </a:srgb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9" name="Google Shape;489;p2"/>
          <p:cNvGrpSpPr/>
          <p:nvPr/>
        </p:nvGrpSpPr>
        <p:grpSpPr>
          <a:xfrm>
            <a:off x="617501" y="1157693"/>
            <a:ext cx="1466850" cy="1448016"/>
            <a:chOff x="3886200" y="1981238"/>
            <a:chExt cx="1466850" cy="1448016"/>
          </a:xfrm>
        </p:grpSpPr>
        <p:pic>
          <p:nvPicPr>
            <p:cNvPr id="490" name="Google Shape;490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25315" y="2043684"/>
              <a:ext cx="1398397" cy="13853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2"/>
            <p:cNvSpPr/>
            <p:nvPr/>
          </p:nvSpPr>
          <p:spPr>
            <a:xfrm>
              <a:off x="3925315" y="2043684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6" y="508529"/>
                  </a:lnTo>
                  <a:lnTo>
                    <a:pt x="38591" y="465156"/>
                  </a:lnTo>
                  <a:lnTo>
                    <a:pt x="54947" y="423052"/>
                  </a:lnTo>
                  <a:lnTo>
                    <a:pt x="73938" y="382322"/>
                  </a:lnTo>
                  <a:lnTo>
                    <a:pt x="95461" y="343069"/>
                  </a:lnTo>
                  <a:lnTo>
                    <a:pt x="119412" y="305395"/>
                  </a:lnTo>
                  <a:lnTo>
                    <a:pt x="145686" y="269404"/>
                  </a:lnTo>
                  <a:lnTo>
                    <a:pt x="174179" y="235198"/>
                  </a:lnTo>
                  <a:lnTo>
                    <a:pt x="204787" y="202882"/>
                  </a:lnTo>
                  <a:lnTo>
                    <a:pt x="237406" y="172558"/>
                  </a:lnTo>
                  <a:lnTo>
                    <a:pt x="271932" y="144330"/>
                  </a:lnTo>
                  <a:lnTo>
                    <a:pt x="308260" y="118300"/>
                  </a:lnTo>
                  <a:lnTo>
                    <a:pt x="346286" y="94572"/>
                  </a:lnTo>
                  <a:lnTo>
                    <a:pt x="385907" y="73249"/>
                  </a:lnTo>
                  <a:lnTo>
                    <a:pt x="427017" y="54435"/>
                  </a:lnTo>
                  <a:lnTo>
                    <a:pt x="469513" y="38232"/>
                  </a:lnTo>
                  <a:lnTo>
                    <a:pt x="513291" y="24743"/>
                  </a:lnTo>
                  <a:lnTo>
                    <a:pt x="558246" y="14073"/>
                  </a:lnTo>
                  <a:lnTo>
                    <a:pt x="604275" y="6323"/>
                  </a:lnTo>
                  <a:lnTo>
                    <a:pt x="651272" y="1598"/>
                  </a:lnTo>
                  <a:lnTo>
                    <a:pt x="699135" y="0"/>
                  </a:lnTo>
                  <a:lnTo>
                    <a:pt x="747012" y="1598"/>
                  </a:lnTo>
                  <a:lnTo>
                    <a:pt x="794023" y="6323"/>
                  </a:lnTo>
                  <a:lnTo>
                    <a:pt x="840065" y="14073"/>
                  </a:lnTo>
                  <a:lnTo>
                    <a:pt x="885031" y="24743"/>
                  </a:lnTo>
                  <a:lnTo>
                    <a:pt x="928820" y="38232"/>
                  </a:lnTo>
                  <a:lnTo>
                    <a:pt x="971325" y="54435"/>
                  </a:lnTo>
                  <a:lnTo>
                    <a:pt x="1012444" y="73249"/>
                  </a:lnTo>
                  <a:lnTo>
                    <a:pt x="1052072" y="94572"/>
                  </a:lnTo>
                  <a:lnTo>
                    <a:pt x="1090105" y="118300"/>
                  </a:lnTo>
                  <a:lnTo>
                    <a:pt x="1126439" y="144330"/>
                  </a:lnTo>
                  <a:lnTo>
                    <a:pt x="1160970" y="172558"/>
                  </a:lnTo>
                  <a:lnTo>
                    <a:pt x="1193593" y="202882"/>
                  </a:lnTo>
                  <a:lnTo>
                    <a:pt x="1224205" y="235198"/>
                  </a:lnTo>
                  <a:lnTo>
                    <a:pt x="1252701" y="269404"/>
                  </a:lnTo>
                  <a:lnTo>
                    <a:pt x="1278978" y="305395"/>
                  </a:lnTo>
                  <a:lnTo>
                    <a:pt x="1302930" y="343069"/>
                  </a:lnTo>
                  <a:lnTo>
                    <a:pt x="1324455" y="382322"/>
                  </a:lnTo>
                  <a:lnTo>
                    <a:pt x="1343447" y="423052"/>
                  </a:lnTo>
                  <a:lnTo>
                    <a:pt x="1359803" y="465156"/>
                  </a:lnTo>
                  <a:lnTo>
                    <a:pt x="1373419" y="508529"/>
                  </a:lnTo>
                  <a:lnTo>
                    <a:pt x="1384191" y="553069"/>
                  </a:lnTo>
                  <a:lnTo>
                    <a:pt x="1392013" y="598672"/>
                  </a:lnTo>
                  <a:lnTo>
                    <a:pt x="1396783" y="645236"/>
                  </a:lnTo>
                  <a:lnTo>
                    <a:pt x="1398397" y="692657"/>
                  </a:lnTo>
                  <a:lnTo>
                    <a:pt x="1396783" y="740079"/>
                  </a:lnTo>
                  <a:lnTo>
                    <a:pt x="1392013" y="786643"/>
                  </a:lnTo>
                  <a:lnTo>
                    <a:pt x="1384191" y="832246"/>
                  </a:lnTo>
                  <a:lnTo>
                    <a:pt x="1373419" y="876786"/>
                  </a:lnTo>
                  <a:lnTo>
                    <a:pt x="1359803" y="920159"/>
                  </a:lnTo>
                  <a:lnTo>
                    <a:pt x="1343447" y="962263"/>
                  </a:lnTo>
                  <a:lnTo>
                    <a:pt x="1324455" y="1002993"/>
                  </a:lnTo>
                  <a:lnTo>
                    <a:pt x="1302930" y="1042246"/>
                  </a:lnTo>
                  <a:lnTo>
                    <a:pt x="1278978" y="1079920"/>
                  </a:lnTo>
                  <a:lnTo>
                    <a:pt x="1252701" y="1115911"/>
                  </a:lnTo>
                  <a:lnTo>
                    <a:pt x="1224205" y="1150117"/>
                  </a:lnTo>
                  <a:lnTo>
                    <a:pt x="1193593" y="1182433"/>
                  </a:lnTo>
                  <a:lnTo>
                    <a:pt x="1160970" y="1212757"/>
                  </a:lnTo>
                  <a:lnTo>
                    <a:pt x="1126439" y="1240985"/>
                  </a:lnTo>
                  <a:lnTo>
                    <a:pt x="1090105" y="1267015"/>
                  </a:lnTo>
                  <a:lnTo>
                    <a:pt x="1052072" y="1290743"/>
                  </a:lnTo>
                  <a:lnTo>
                    <a:pt x="1012444" y="1312066"/>
                  </a:lnTo>
                  <a:lnTo>
                    <a:pt x="971325" y="1330880"/>
                  </a:lnTo>
                  <a:lnTo>
                    <a:pt x="928820" y="1347083"/>
                  </a:lnTo>
                  <a:lnTo>
                    <a:pt x="885031" y="1360572"/>
                  </a:lnTo>
                  <a:lnTo>
                    <a:pt x="840065" y="1371242"/>
                  </a:lnTo>
                  <a:lnTo>
                    <a:pt x="794023" y="1378992"/>
                  </a:lnTo>
                  <a:lnTo>
                    <a:pt x="747012" y="1383717"/>
                  </a:lnTo>
                  <a:lnTo>
                    <a:pt x="699135" y="1385315"/>
                  </a:lnTo>
                  <a:lnTo>
                    <a:pt x="651272" y="1383717"/>
                  </a:lnTo>
                  <a:lnTo>
                    <a:pt x="604275" y="1378992"/>
                  </a:lnTo>
                  <a:lnTo>
                    <a:pt x="558246" y="1371242"/>
                  </a:lnTo>
                  <a:lnTo>
                    <a:pt x="513291" y="1360572"/>
                  </a:lnTo>
                  <a:lnTo>
                    <a:pt x="469513" y="1347083"/>
                  </a:lnTo>
                  <a:lnTo>
                    <a:pt x="427017" y="1330880"/>
                  </a:lnTo>
                  <a:lnTo>
                    <a:pt x="385907" y="1312066"/>
                  </a:lnTo>
                  <a:lnTo>
                    <a:pt x="346286" y="1290743"/>
                  </a:lnTo>
                  <a:lnTo>
                    <a:pt x="308260" y="1267015"/>
                  </a:lnTo>
                  <a:lnTo>
                    <a:pt x="271932" y="1240985"/>
                  </a:lnTo>
                  <a:lnTo>
                    <a:pt x="237406" y="1212757"/>
                  </a:lnTo>
                  <a:lnTo>
                    <a:pt x="204787" y="1182433"/>
                  </a:lnTo>
                  <a:lnTo>
                    <a:pt x="174179" y="1150117"/>
                  </a:lnTo>
                  <a:lnTo>
                    <a:pt x="145686" y="1115911"/>
                  </a:lnTo>
                  <a:lnTo>
                    <a:pt x="119412" y="1079920"/>
                  </a:lnTo>
                  <a:lnTo>
                    <a:pt x="95461" y="1042246"/>
                  </a:lnTo>
                  <a:lnTo>
                    <a:pt x="73938" y="1002993"/>
                  </a:lnTo>
                  <a:lnTo>
                    <a:pt x="54947" y="962263"/>
                  </a:lnTo>
                  <a:lnTo>
                    <a:pt x="38591" y="920159"/>
                  </a:lnTo>
                  <a:lnTo>
                    <a:pt x="24976" y="876786"/>
                  </a:lnTo>
                  <a:lnTo>
                    <a:pt x="14205" y="832246"/>
                  </a:lnTo>
                  <a:lnTo>
                    <a:pt x="6383" y="786643"/>
                  </a:lnTo>
                  <a:lnTo>
                    <a:pt x="1613" y="740079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2" name="Google Shape;492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86200" y="1981238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3" name="Google Shape;493;p2"/>
          <p:cNvSpPr txBox="1"/>
          <p:nvPr/>
        </p:nvSpPr>
        <p:spPr>
          <a:xfrm>
            <a:off x="1208785" y="1598810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66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</a:t>
            </a:r>
            <a:endParaRPr sz="3600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99" name="Google Shape;499;p2"/>
          <p:cNvGrpSpPr/>
          <p:nvPr/>
        </p:nvGrpSpPr>
        <p:grpSpPr>
          <a:xfrm>
            <a:off x="3217052" y="4440126"/>
            <a:ext cx="1466850" cy="1448118"/>
            <a:chOff x="5202301" y="4395787"/>
            <a:chExt cx="1466850" cy="1448118"/>
          </a:xfrm>
        </p:grpSpPr>
        <p:pic>
          <p:nvPicPr>
            <p:cNvPr id="500" name="Google Shape;500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2412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2"/>
            <p:cNvSpPr/>
            <p:nvPr/>
          </p:nvSpPr>
          <p:spPr>
            <a:xfrm>
              <a:off x="52412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023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3" name="Google Shape;503;p2"/>
          <p:cNvSpPr txBox="1"/>
          <p:nvPr/>
        </p:nvSpPr>
        <p:spPr>
          <a:xfrm>
            <a:off x="3823477" y="4908280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4" name="Google Shape;504;p2"/>
          <p:cNvSpPr txBox="1"/>
          <p:nvPr/>
        </p:nvSpPr>
        <p:spPr>
          <a:xfrm>
            <a:off x="1131824" y="1730502"/>
            <a:ext cx="2463165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634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5" name="Google Shape;505;p2"/>
          <p:cNvSpPr/>
          <p:nvPr/>
        </p:nvSpPr>
        <p:spPr>
          <a:xfrm>
            <a:off x="2405920" y="2697678"/>
            <a:ext cx="360602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Вимоги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організації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освітніх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управлінських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процесів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закладу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внутрішньої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забезпечення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якості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6" name="Google Shape;506;p2"/>
          <p:cNvSpPr txBox="1"/>
          <p:nvPr/>
        </p:nvSpPr>
        <p:spPr>
          <a:xfrm>
            <a:off x="2322388" y="1263553"/>
            <a:ext cx="587009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/>
              <a:t>Ефективність планування педагогічними працівниками своєї діяльності, використання сучасних освітніх підходів до організації освітнього процесу з метою формування ключових </a:t>
            </a:r>
            <a:r>
              <a:rPr lang="uk-UA" sz="1600" dirty="0" err="1"/>
              <a:t>компетентностей</a:t>
            </a:r>
            <a:r>
              <a:rPr lang="uk-UA" sz="1600" dirty="0"/>
              <a:t> здобувачів освіти</a:t>
            </a:r>
            <a:endParaRPr sz="1600" dirty="0"/>
          </a:p>
        </p:txBody>
      </p:sp>
      <p:sp>
        <p:nvSpPr>
          <p:cNvPr id="508" name="Google Shape;508;p2"/>
          <p:cNvSpPr txBox="1"/>
          <p:nvPr/>
        </p:nvSpPr>
        <p:spPr>
          <a:xfrm>
            <a:off x="4987316" y="4837276"/>
            <a:ext cx="345916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err="1">
                <a:solidFill>
                  <a:schemeClr val="tx2"/>
                </a:solidFill>
              </a:rPr>
              <a:t>Постійте</a:t>
            </a:r>
            <a:r>
              <a:rPr lang="uk-UA" sz="1600" dirty="0">
                <a:solidFill>
                  <a:schemeClr val="tx2"/>
                </a:solidFill>
              </a:rPr>
              <a:t> підвищення професійного рівня і педагогічної майстерності педагогічних працівників </a:t>
            </a:r>
            <a:endParaRPr sz="1600" dirty="0">
              <a:solidFill>
                <a:schemeClr val="tx2"/>
              </a:solidFill>
            </a:endParaRPr>
          </a:p>
        </p:txBody>
      </p:sp>
      <p:sp>
        <p:nvSpPr>
          <p:cNvPr id="509" name="Google Shape;509;p2"/>
          <p:cNvSpPr/>
          <p:nvPr/>
        </p:nvSpPr>
        <p:spPr>
          <a:xfrm>
            <a:off x="2363406" y="2717082"/>
            <a:ext cx="3380550" cy="1396189"/>
          </a:xfrm>
          <a:prstGeom prst="rect">
            <a:avLst/>
          </a:prstGeom>
          <a:solidFill>
            <a:schemeClr val="accent4">
              <a:lumMod val="60000"/>
              <a:lumOff val="40000"/>
              <a:alpha val="6274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03;p2"/>
          <p:cNvSpPr txBox="1"/>
          <p:nvPr/>
        </p:nvSpPr>
        <p:spPr>
          <a:xfrm>
            <a:off x="8192484" y="3709985"/>
            <a:ext cx="25400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101520"/>
            <a:ext cx="9031615" cy="9516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/>
                </a:solidFill>
              </a:rPr>
              <a:t>ПЕДАГОГІЧНА ДІЯЛЬНІСТЬ ПЕДАГОГІЧНИХ ПРАЦІВНИКІВ ЗАКЛАДУ ОСВІТИ</a:t>
            </a:r>
          </a:p>
        </p:txBody>
      </p:sp>
    </p:spTree>
    <p:extLst>
      <p:ext uri="{BB962C8B-B14F-4D97-AF65-F5344CB8AC3E}">
        <p14:creationId xmlns:p14="http://schemas.microsoft.com/office/powerpoint/2010/main" val="3952428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"/>
          <p:cNvSpPr/>
          <p:nvPr/>
        </p:nvSpPr>
        <p:spPr>
          <a:xfrm>
            <a:off x="4941435" y="4760708"/>
            <a:ext cx="3505048" cy="1230314"/>
          </a:xfrm>
          <a:prstGeom prst="roundRect">
            <a:avLst>
              <a:gd name="adj" fmla="val 16667"/>
            </a:avLst>
          </a:prstGeom>
          <a:solidFill>
            <a:srgbClr val="92D050">
              <a:alpha val="64705"/>
            </a:srgb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"/>
          <p:cNvSpPr/>
          <p:nvPr/>
        </p:nvSpPr>
        <p:spPr>
          <a:xfrm>
            <a:off x="2205310" y="1235216"/>
            <a:ext cx="6241173" cy="1197342"/>
          </a:xfrm>
          <a:prstGeom prst="roundRect">
            <a:avLst>
              <a:gd name="adj" fmla="val 16667"/>
            </a:avLst>
          </a:prstGeom>
          <a:solidFill>
            <a:srgbClr val="92D050">
              <a:alpha val="85882"/>
            </a:srgb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9" name="Google Shape;489;p2"/>
          <p:cNvGrpSpPr/>
          <p:nvPr/>
        </p:nvGrpSpPr>
        <p:grpSpPr>
          <a:xfrm>
            <a:off x="581380" y="1078134"/>
            <a:ext cx="1466850" cy="1448016"/>
            <a:chOff x="3886200" y="1981238"/>
            <a:chExt cx="1466850" cy="1448016"/>
          </a:xfrm>
        </p:grpSpPr>
        <p:pic>
          <p:nvPicPr>
            <p:cNvPr id="490" name="Google Shape;490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25315" y="2043684"/>
              <a:ext cx="1398397" cy="13853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2"/>
            <p:cNvSpPr/>
            <p:nvPr/>
          </p:nvSpPr>
          <p:spPr>
            <a:xfrm>
              <a:off x="3925315" y="2043684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6" y="508529"/>
                  </a:lnTo>
                  <a:lnTo>
                    <a:pt x="38591" y="465156"/>
                  </a:lnTo>
                  <a:lnTo>
                    <a:pt x="54947" y="423052"/>
                  </a:lnTo>
                  <a:lnTo>
                    <a:pt x="73938" y="382322"/>
                  </a:lnTo>
                  <a:lnTo>
                    <a:pt x="95461" y="343069"/>
                  </a:lnTo>
                  <a:lnTo>
                    <a:pt x="119412" y="305395"/>
                  </a:lnTo>
                  <a:lnTo>
                    <a:pt x="145686" y="269404"/>
                  </a:lnTo>
                  <a:lnTo>
                    <a:pt x="174179" y="235198"/>
                  </a:lnTo>
                  <a:lnTo>
                    <a:pt x="204787" y="202882"/>
                  </a:lnTo>
                  <a:lnTo>
                    <a:pt x="237406" y="172558"/>
                  </a:lnTo>
                  <a:lnTo>
                    <a:pt x="271932" y="144330"/>
                  </a:lnTo>
                  <a:lnTo>
                    <a:pt x="308260" y="118300"/>
                  </a:lnTo>
                  <a:lnTo>
                    <a:pt x="346286" y="94572"/>
                  </a:lnTo>
                  <a:lnTo>
                    <a:pt x="385907" y="73249"/>
                  </a:lnTo>
                  <a:lnTo>
                    <a:pt x="427017" y="54435"/>
                  </a:lnTo>
                  <a:lnTo>
                    <a:pt x="469513" y="38232"/>
                  </a:lnTo>
                  <a:lnTo>
                    <a:pt x="513291" y="24743"/>
                  </a:lnTo>
                  <a:lnTo>
                    <a:pt x="558246" y="14073"/>
                  </a:lnTo>
                  <a:lnTo>
                    <a:pt x="604275" y="6323"/>
                  </a:lnTo>
                  <a:lnTo>
                    <a:pt x="651272" y="1598"/>
                  </a:lnTo>
                  <a:lnTo>
                    <a:pt x="699135" y="0"/>
                  </a:lnTo>
                  <a:lnTo>
                    <a:pt x="747012" y="1598"/>
                  </a:lnTo>
                  <a:lnTo>
                    <a:pt x="794023" y="6323"/>
                  </a:lnTo>
                  <a:lnTo>
                    <a:pt x="840065" y="14073"/>
                  </a:lnTo>
                  <a:lnTo>
                    <a:pt x="885031" y="24743"/>
                  </a:lnTo>
                  <a:lnTo>
                    <a:pt x="928820" y="38232"/>
                  </a:lnTo>
                  <a:lnTo>
                    <a:pt x="971325" y="54435"/>
                  </a:lnTo>
                  <a:lnTo>
                    <a:pt x="1012444" y="73249"/>
                  </a:lnTo>
                  <a:lnTo>
                    <a:pt x="1052072" y="94572"/>
                  </a:lnTo>
                  <a:lnTo>
                    <a:pt x="1090105" y="118300"/>
                  </a:lnTo>
                  <a:lnTo>
                    <a:pt x="1126439" y="144330"/>
                  </a:lnTo>
                  <a:lnTo>
                    <a:pt x="1160970" y="172558"/>
                  </a:lnTo>
                  <a:lnTo>
                    <a:pt x="1193593" y="202882"/>
                  </a:lnTo>
                  <a:lnTo>
                    <a:pt x="1224205" y="235198"/>
                  </a:lnTo>
                  <a:lnTo>
                    <a:pt x="1252701" y="269404"/>
                  </a:lnTo>
                  <a:lnTo>
                    <a:pt x="1278978" y="305395"/>
                  </a:lnTo>
                  <a:lnTo>
                    <a:pt x="1302930" y="343069"/>
                  </a:lnTo>
                  <a:lnTo>
                    <a:pt x="1324455" y="382322"/>
                  </a:lnTo>
                  <a:lnTo>
                    <a:pt x="1343447" y="423052"/>
                  </a:lnTo>
                  <a:lnTo>
                    <a:pt x="1359803" y="465156"/>
                  </a:lnTo>
                  <a:lnTo>
                    <a:pt x="1373419" y="508529"/>
                  </a:lnTo>
                  <a:lnTo>
                    <a:pt x="1384191" y="553069"/>
                  </a:lnTo>
                  <a:lnTo>
                    <a:pt x="1392013" y="598672"/>
                  </a:lnTo>
                  <a:lnTo>
                    <a:pt x="1396783" y="645236"/>
                  </a:lnTo>
                  <a:lnTo>
                    <a:pt x="1398397" y="692657"/>
                  </a:lnTo>
                  <a:lnTo>
                    <a:pt x="1396783" y="740079"/>
                  </a:lnTo>
                  <a:lnTo>
                    <a:pt x="1392013" y="786643"/>
                  </a:lnTo>
                  <a:lnTo>
                    <a:pt x="1384191" y="832246"/>
                  </a:lnTo>
                  <a:lnTo>
                    <a:pt x="1373419" y="876786"/>
                  </a:lnTo>
                  <a:lnTo>
                    <a:pt x="1359803" y="920159"/>
                  </a:lnTo>
                  <a:lnTo>
                    <a:pt x="1343447" y="962263"/>
                  </a:lnTo>
                  <a:lnTo>
                    <a:pt x="1324455" y="1002993"/>
                  </a:lnTo>
                  <a:lnTo>
                    <a:pt x="1302930" y="1042246"/>
                  </a:lnTo>
                  <a:lnTo>
                    <a:pt x="1278978" y="1079920"/>
                  </a:lnTo>
                  <a:lnTo>
                    <a:pt x="1252701" y="1115911"/>
                  </a:lnTo>
                  <a:lnTo>
                    <a:pt x="1224205" y="1150117"/>
                  </a:lnTo>
                  <a:lnTo>
                    <a:pt x="1193593" y="1182433"/>
                  </a:lnTo>
                  <a:lnTo>
                    <a:pt x="1160970" y="1212757"/>
                  </a:lnTo>
                  <a:lnTo>
                    <a:pt x="1126439" y="1240985"/>
                  </a:lnTo>
                  <a:lnTo>
                    <a:pt x="1090105" y="1267015"/>
                  </a:lnTo>
                  <a:lnTo>
                    <a:pt x="1052072" y="1290743"/>
                  </a:lnTo>
                  <a:lnTo>
                    <a:pt x="1012444" y="1312066"/>
                  </a:lnTo>
                  <a:lnTo>
                    <a:pt x="971325" y="1330880"/>
                  </a:lnTo>
                  <a:lnTo>
                    <a:pt x="928820" y="1347083"/>
                  </a:lnTo>
                  <a:lnTo>
                    <a:pt x="885031" y="1360572"/>
                  </a:lnTo>
                  <a:lnTo>
                    <a:pt x="840065" y="1371242"/>
                  </a:lnTo>
                  <a:lnTo>
                    <a:pt x="794023" y="1378992"/>
                  </a:lnTo>
                  <a:lnTo>
                    <a:pt x="747012" y="1383717"/>
                  </a:lnTo>
                  <a:lnTo>
                    <a:pt x="699135" y="1385315"/>
                  </a:lnTo>
                  <a:lnTo>
                    <a:pt x="651272" y="1383717"/>
                  </a:lnTo>
                  <a:lnTo>
                    <a:pt x="604275" y="1378992"/>
                  </a:lnTo>
                  <a:lnTo>
                    <a:pt x="558246" y="1371242"/>
                  </a:lnTo>
                  <a:lnTo>
                    <a:pt x="513291" y="1360572"/>
                  </a:lnTo>
                  <a:lnTo>
                    <a:pt x="469513" y="1347083"/>
                  </a:lnTo>
                  <a:lnTo>
                    <a:pt x="427017" y="1330880"/>
                  </a:lnTo>
                  <a:lnTo>
                    <a:pt x="385907" y="1312066"/>
                  </a:lnTo>
                  <a:lnTo>
                    <a:pt x="346286" y="1290743"/>
                  </a:lnTo>
                  <a:lnTo>
                    <a:pt x="308260" y="1267015"/>
                  </a:lnTo>
                  <a:lnTo>
                    <a:pt x="271932" y="1240985"/>
                  </a:lnTo>
                  <a:lnTo>
                    <a:pt x="237406" y="1212757"/>
                  </a:lnTo>
                  <a:lnTo>
                    <a:pt x="204787" y="1182433"/>
                  </a:lnTo>
                  <a:lnTo>
                    <a:pt x="174179" y="1150117"/>
                  </a:lnTo>
                  <a:lnTo>
                    <a:pt x="145686" y="1115911"/>
                  </a:lnTo>
                  <a:lnTo>
                    <a:pt x="119412" y="1079920"/>
                  </a:lnTo>
                  <a:lnTo>
                    <a:pt x="95461" y="1042246"/>
                  </a:lnTo>
                  <a:lnTo>
                    <a:pt x="73938" y="1002993"/>
                  </a:lnTo>
                  <a:lnTo>
                    <a:pt x="54947" y="962263"/>
                  </a:lnTo>
                  <a:lnTo>
                    <a:pt x="38591" y="920159"/>
                  </a:lnTo>
                  <a:lnTo>
                    <a:pt x="24976" y="876786"/>
                  </a:lnTo>
                  <a:lnTo>
                    <a:pt x="14205" y="832246"/>
                  </a:lnTo>
                  <a:lnTo>
                    <a:pt x="6383" y="786643"/>
                  </a:lnTo>
                  <a:lnTo>
                    <a:pt x="1613" y="740079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2" name="Google Shape;492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86200" y="1981238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9" name="Google Shape;499;p2"/>
          <p:cNvGrpSpPr/>
          <p:nvPr/>
        </p:nvGrpSpPr>
        <p:grpSpPr>
          <a:xfrm>
            <a:off x="3166099" y="4466336"/>
            <a:ext cx="1466850" cy="1448118"/>
            <a:chOff x="5202301" y="4395787"/>
            <a:chExt cx="1466850" cy="1448118"/>
          </a:xfrm>
        </p:grpSpPr>
        <p:pic>
          <p:nvPicPr>
            <p:cNvPr id="500" name="Google Shape;500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2412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2"/>
            <p:cNvSpPr/>
            <p:nvPr/>
          </p:nvSpPr>
          <p:spPr>
            <a:xfrm>
              <a:off x="52412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023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3" name="Google Shape;503;p2"/>
          <p:cNvSpPr txBox="1"/>
          <p:nvPr/>
        </p:nvSpPr>
        <p:spPr>
          <a:xfrm flipH="1">
            <a:off x="3793024" y="4938099"/>
            <a:ext cx="21300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5" name="Google Shape;505;p2"/>
          <p:cNvSpPr/>
          <p:nvPr/>
        </p:nvSpPr>
        <p:spPr>
          <a:xfrm>
            <a:off x="2405920" y="2697678"/>
            <a:ext cx="360602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Вимоги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організації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освітніх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управлінських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процесів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закладу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внутрішньої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забезпечення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якості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6" name="Google Shape;506;p2"/>
          <p:cNvSpPr txBox="1"/>
          <p:nvPr/>
        </p:nvSpPr>
        <p:spPr>
          <a:xfrm>
            <a:off x="2371714" y="1462364"/>
            <a:ext cx="587009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/>
              <a:t>Налагодження співпраці зі здобувачами освіти, їх батьками, працівниками закладу освіти</a:t>
            </a:r>
            <a:endParaRPr sz="2000" dirty="0"/>
          </a:p>
        </p:txBody>
      </p:sp>
      <p:sp>
        <p:nvSpPr>
          <p:cNvPr id="508" name="Google Shape;508;p2"/>
          <p:cNvSpPr txBox="1"/>
          <p:nvPr/>
        </p:nvSpPr>
        <p:spPr>
          <a:xfrm>
            <a:off x="4987316" y="4837276"/>
            <a:ext cx="345916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tx2"/>
                </a:solidFill>
              </a:rPr>
              <a:t>Організація педагогічної діяльності та навчання здобувачів освіти на засадах академічної </a:t>
            </a:r>
            <a:r>
              <a:rPr lang="uk-UA" sz="1600" dirty="0" err="1">
                <a:solidFill>
                  <a:schemeClr val="tx2"/>
                </a:solidFill>
              </a:rPr>
              <a:t>доброчестності</a:t>
            </a:r>
            <a:r>
              <a:rPr lang="uk-UA" sz="1600" dirty="0">
                <a:solidFill>
                  <a:schemeClr val="tx2"/>
                </a:solidFill>
              </a:rPr>
              <a:t> </a:t>
            </a:r>
            <a:endParaRPr sz="1600" dirty="0">
              <a:solidFill>
                <a:schemeClr val="tx2"/>
              </a:solidFill>
            </a:endParaRPr>
          </a:p>
        </p:txBody>
      </p:sp>
      <p:sp>
        <p:nvSpPr>
          <p:cNvPr id="509" name="Google Shape;509;p2"/>
          <p:cNvSpPr/>
          <p:nvPr/>
        </p:nvSpPr>
        <p:spPr>
          <a:xfrm>
            <a:off x="2371714" y="2766301"/>
            <a:ext cx="3380550" cy="1396189"/>
          </a:xfrm>
          <a:prstGeom prst="rect">
            <a:avLst/>
          </a:prstGeom>
          <a:solidFill>
            <a:schemeClr val="accent4">
              <a:lumMod val="60000"/>
              <a:lumOff val="40000"/>
              <a:alpha val="6274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03;p2"/>
          <p:cNvSpPr txBox="1"/>
          <p:nvPr/>
        </p:nvSpPr>
        <p:spPr>
          <a:xfrm>
            <a:off x="8192484" y="3709985"/>
            <a:ext cx="25400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101520"/>
            <a:ext cx="9031615" cy="9516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/>
                </a:solidFill>
              </a:rPr>
              <a:t>ПЕДАГОГІЧНА ДІЯЛЬНІСТЬ ПЕДАГОГІЧНИХ ПРАЦІВНИКІВ ЗАКЛАДУ ОСВІТИ</a:t>
            </a:r>
          </a:p>
        </p:txBody>
      </p:sp>
      <p:sp>
        <p:nvSpPr>
          <p:cNvPr id="21" name="Google Shape;503;p2"/>
          <p:cNvSpPr txBox="1"/>
          <p:nvPr/>
        </p:nvSpPr>
        <p:spPr>
          <a:xfrm flipH="1">
            <a:off x="1156013" y="1518731"/>
            <a:ext cx="213000" cy="56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15980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745547"/>
            <a:ext cx="7518400" cy="53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1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81506" y="728901"/>
            <a:ext cx="7989454" cy="1303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ДЖЕРЕЛА ІНФОРМАЦІЇ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66796" y="2503054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1. Спостереження за освітнім середовищем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6796" y="3348182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2. Спостереження за проведенням навчальних занять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6796" y="4193310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3. Анкетування учнів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6796" y="5038438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4. Анкетування педагогічних працівників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01305" y="2503054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5. Анкетування батьків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1305" y="3348182"/>
            <a:ext cx="2886368" cy="50800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6. Вивчення документації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01305" y="4193310"/>
            <a:ext cx="2886368" cy="84512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7. </a:t>
            </a:r>
            <a:r>
              <a:rPr lang="uk-UA"/>
              <a:t>Опитувальники </a:t>
            </a:r>
            <a:r>
              <a:rPr lang="uk-UA" dirty="0"/>
              <a:t>для директора ліцею, заступника директора з </a:t>
            </a:r>
            <a:r>
              <a:rPr lang="uk-UA"/>
              <a:t>навчально-виховної роботи, </a:t>
            </a:r>
            <a:r>
              <a:rPr lang="uk-UA" dirty="0"/>
              <a:t>соціального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14587932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628" y="1985818"/>
            <a:ext cx="7159554" cy="29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79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511" y="2475346"/>
            <a:ext cx="7398326" cy="3602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3" y="1175905"/>
            <a:ext cx="7511761" cy="8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9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70" y="1281520"/>
            <a:ext cx="7400925" cy="75971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6053" y="2503055"/>
            <a:ext cx="7100357" cy="347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30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23" y="1665022"/>
            <a:ext cx="7675419" cy="371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50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707" y="812801"/>
            <a:ext cx="7699649" cy="489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97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5" y="1209964"/>
            <a:ext cx="7564582" cy="447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757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465" y="1006764"/>
            <a:ext cx="7635153" cy="444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90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809" y="1080655"/>
            <a:ext cx="7616680" cy="418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30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672" y="1163782"/>
            <a:ext cx="7666182" cy="469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95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745" y="1163783"/>
            <a:ext cx="7370619" cy="467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3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"/>
          <p:cNvSpPr/>
          <p:nvPr/>
        </p:nvSpPr>
        <p:spPr>
          <a:xfrm>
            <a:off x="4640171" y="5382226"/>
            <a:ext cx="3700309" cy="1275955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6470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2"/>
          <p:cNvSpPr/>
          <p:nvPr/>
        </p:nvSpPr>
        <p:spPr>
          <a:xfrm>
            <a:off x="6002142" y="3066774"/>
            <a:ext cx="3131672" cy="1410565"/>
          </a:xfrm>
          <a:prstGeom prst="rect">
            <a:avLst/>
          </a:prstGeom>
          <a:solidFill>
            <a:schemeClr val="accent1">
              <a:lumMod val="60000"/>
              <a:lumOff val="40000"/>
              <a:alpha val="55686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"/>
          <p:cNvSpPr/>
          <p:nvPr/>
        </p:nvSpPr>
        <p:spPr>
          <a:xfrm>
            <a:off x="0" y="1696297"/>
            <a:ext cx="2808312" cy="1197342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85882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"/>
          <p:cNvSpPr txBox="1">
            <a:spLocks noGrp="1"/>
          </p:cNvSpPr>
          <p:nvPr>
            <p:ph type="title"/>
          </p:nvPr>
        </p:nvSpPr>
        <p:spPr>
          <a:xfrm>
            <a:off x="6350" y="81788"/>
            <a:ext cx="9131300" cy="1858827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0" tIns="12050" rIns="0" bIns="0" anchor="t" anchorCtr="0">
            <a:spAutoFit/>
          </a:bodyPr>
          <a:lstStyle/>
          <a:p>
            <a:pPr marL="2817495" marR="2463800" lvl="0" indent="-3498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Освітнє середовище закладу освіти</a:t>
            </a:r>
            <a:endParaRPr dirty="0"/>
          </a:p>
        </p:txBody>
      </p:sp>
      <p:grpSp>
        <p:nvGrpSpPr>
          <p:cNvPr id="484" name="Google Shape;484;p2"/>
          <p:cNvGrpSpPr/>
          <p:nvPr/>
        </p:nvGrpSpPr>
        <p:grpSpPr>
          <a:xfrm>
            <a:off x="2265295" y="1851300"/>
            <a:ext cx="3743325" cy="3743388"/>
            <a:chOff x="2760726" y="2455798"/>
            <a:chExt cx="3743325" cy="3743388"/>
          </a:xfrm>
        </p:grpSpPr>
        <p:pic>
          <p:nvPicPr>
            <p:cNvPr id="485" name="Google Shape;48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0726" y="2455798"/>
              <a:ext cx="3743325" cy="374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40786" y="2921507"/>
              <a:ext cx="2750819" cy="2748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66694" y="2947415"/>
              <a:ext cx="2750820" cy="27477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8" name="Google Shape;488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54375" y="2935350"/>
              <a:ext cx="2749550" cy="27463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9" name="Google Shape;489;p2"/>
          <p:cNvGrpSpPr/>
          <p:nvPr/>
        </p:nvGrpSpPr>
        <p:grpSpPr>
          <a:xfrm>
            <a:off x="231710" y="2957573"/>
            <a:ext cx="1466850" cy="1448016"/>
            <a:chOff x="3886200" y="1981238"/>
            <a:chExt cx="1466850" cy="1448016"/>
          </a:xfrm>
        </p:grpSpPr>
        <p:pic>
          <p:nvPicPr>
            <p:cNvPr id="490" name="Google Shape;490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925315" y="2043684"/>
              <a:ext cx="1398397" cy="13853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1" name="Google Shape;491;p2"/>
            <p:cNvSpPr/>
            <p:nvPr/>
          </p:nvSpPr>
          <p:spPr>
            <a:xfrm>
              <a:off x="3925315" y="2043684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6" y="508529"/>
                  </a:lnTo>
                  <a:lnTo>
                    <a:pt x="38591" y="465156"/>
                  </a:lnTo>
                  <a:lnTo>
                    <a:pt x="54947" y="423052"/>
                  </a:lnTo>
                  <a:lnTo>
                    <a:pt x="73938" y="382322"/>
                  </a:lnTo>
                  <a:lnTo>
                    <a:pt x="95461" y="343069"/>
                  </a:lnTo>
                  <a:lnTo>
                    <a:pt x="119412" y="305395"/>
                  </a:lnTo>
                  <a:lnTo>
                    <a:pt x="145686" y="269404"/>
                  </a:lnTo>
                  <a:lnTo>
                    <a:pt x="174179" y="235198"/>
                  </a:lnTo>
                  <a:lnTo>
                    <a:pt x="204787" y="202882"/>
                  </a:lnTo>
                  <a:lnTo>
                    <a:pt x="237406" y="172558"/>
                  </a:lnTo>
                  <a:lnTo>
                    <a:pt x="271932" y="144330"/>
                  </a:lnTo>
                  <a:lnTo>
                    <a:pt x="308260" y="118300"/>
                  </a:lnTo>
                  <a:lnTo>
                    <a:pt x="346286" y="94572"/>
                  </a:lnTo>
                  <a:lnTo>
                    <a:pt x="385907" y="73249"/>
                  </a:lnTo>
                  <a:lnTo>
                    <a:pt x="427017" y="54435"/>
                  </a:lnTo>
                  <a:lnTo>
                    <a:pt x="469513" y="38232"/>
                  </a:lnTo>
                  <a:lnTo>
                    <a:pt x="513291" y="24743"/>
                  </a:lnTo>
                  <a:lnTo>
                    <a:pt x="558246" y="14073"/>
                  </a:lnTo>
                  <a:lnTo>
                    <a:pt x="604275" y="6323"/>
                  </a:lnTo>
                  <a:lnTo>
                    <a:pt x="651272" y="1598"/>
                  </a:lnTo>
                  <a:lnTo>
                    <a:pt x="699135" y="0"/>
                  </a:lnTo>
                  <a:lnTo>
                    <a:pt x="747012" y="1598"/>
                  </a:lnTo>
                  <a:lnTo>
                    <a:pt x="794023" y="6323"/>
                  </a:lnTo>
                  <a:lnTo>
                    <a:pt x="840065" y="14073"/>
                  </a:lnTo>
                  <a:lnTo>
                    <a:pt x="885031" y="24743"/>
                  </a:lnTo>
                  <a:lnTo>
                    <a:pt x="928820" y="38232"/>
                  </a:lnTo>
                  <a:lnTo>
                    <a:pt x="971325" y="54435"/>
                  </a:lnTo>
                  <a:lnTo>
                    <a:pt x="1012444" y="73249"/>
                  </a:lnTo>
                  <a:lnTo>
                    <a:pt x="1052072" y="94572"/>
                  </a:lnTo>
                  <a:lnTo>
                    <a:pt x="1090105" y="118300"/>
                  </a:lnTo>
                  <a:lnTo>
                    <a:pt x="1126439" y="144330"/>
                  </a:lnTo>
                  <a:lnTo>
                    <a:pt x="1160970" y="172558"/>
                  </a:lnTo>
                  <a:lnTo>
                    <a:pt x="1193593" y="202882"/>
                  </a:lnTo>
                  <a:lnTo>
                    <a:pt x="1224205" y="235198"/>
                  </a:lnTo>
                  <a:lnTo>
                    <a:pt x="1252701" y="269404"/>
                  </a:lnTo>
                  <a:lnTo>
                    <a:pt x="1278978" y="305395"/>
                  </a:lnTo>
                  <a:lnTo>
                    <a:pt x="1302930" y="343069"/>
                  </a:lnTo>
                  <a:lnTo>
                    <a:pt x="1324455" y="382322"/>
                  </a:lnTo>
                  <a:lnTo>
                    <a:pt x="1343447" y="423052"/>
                  </a:lnTo>
                  <a:lnTo>
                    <a:pt x="1359803" y="465156"/>
                  </a:lnTo>
                  <a:lnTo>
                    <a:pt x="1373419" y="508529"/>
                  </a:lnTo>
                  <a:lnTo>
                    <a:pt x="1384191" y="553069"/>
                  </a:lnTo>
                  <a:lnTo>
                    <a:pt x="1392013" y="598672"/>
                  </a:lnTo>
                  <a:lnTo>
                    <a:pt x="1396783" y="645236"/>
                  </a:lnTo>
                  <a:lnTo>
                    <a:pt x="1398397" y="692657"/>
                  </a:lnTo>
                  <a:lnTo>
                    <a:pt x="1396783" y="740079"/>
                  </a:lnTo>
                  <a:lnTo>
                    <a:pt x="1392013" y="786643"/>
                  </a:lnTo>
                  <a:lnTo>
                    <a:pt x="1384191" y="832246"/>
                  </a:lnTo>
                  <a:lnTo>
                    <a:pt x="1373419" y="876786"/>
                  </a:lnTo>
                  <a:lnTo>
                    <a:pt x="1359803" y="920159"/>
                  </a:lnTo>
                  <a:lnTo>
                    <a:pt x="1343447" y="962263"/>
                  </a:lnTo>
                  <a:lnTo>
                    <a:pt x="1324455" y="1002993"/>
                  </a:lnTo>
                  <a:lnTo>
                    <a:pt x="1302930" y="1042246"/>
                  </a:lnTo>
                  <a:lnTo>
                    <a:pt x="1278978" y="1079920"/>
                  </a:lnTo>
                  <a:lnTo>
                    <a:pt x="1252701" y="1115911"/>
                  </a:lnTo>
                  <a:lnTo>
                    <a:pt x="1224205" y="1150117"/>
                  </a:lnTo>
                  <a:lnTo>
                    <a:pt x="1193593" y="1182433"/>
                  </a:lnTo>
                  <a:lnTo>
                    <a:pt x="1160970" y="1212757"/>
                  </a:lnTo>
                  <a:lnTo>
                    <a:pt x="1126439" y="1240985"/>
                  </a:lnTo>
                  <a:lnTo>
                    <a:pt x="1090105" y="1267015"/>
                  </a:lnTo>
                  <a:lnTo>
                    <a:pt x="1052072" y="1290743"/>
                  </a:lnTo>
                  <a:lnTo>
                    <a:pt x="1012444" y="1312066"/>
                  </a:lnTo>
                  <a:lnTo>
                    <a:pt x="971325" y="1330880"/>
                  </a:lnTo>
                  <a:lnTo>
                    <a:pt x="928820" y="1347083"/>
                  </a:lnTo>
                  <a:lnTo>
                    <a:pt x="885031" y="1360572"/>
                  </a:lnTo>
                  <a:lnTo>
                    <a:pt x="840065" y="1371242"/>
                  </a:lnTo>
                  <a:lnTo>
                    <a:pt x="794023" y="1378992"/>
                  </a:lnTo>
                  <a:lnTo>
                    <a:pt x="747012" y="1383717"/>
                  </a:lnTo>
                  <a:lnTo>
                    <a:pt x="699135" y="1385315"/>
                  </a:lnTo>
                  <a:lnTo>
                    <a:pt x="651272" y="1383717"/>
                  </a:lnTo>
                  <a:lnTo>
                    <a:pt x="604275" y="1378992"/>
                  </a:lnTo>
                  <a:lnTo>
                    <a:pt x="558246" y="1371242"/>
                  </a:lnTo>
                  <a:lnTo>
                    <a:pt x="513291" y="1360572"/>
                  </a:lnTo>
                  <a:lnTo>
                    <a:pt x="469513" y="1347083"/>
                  </a:lnTo>
                  <a:lnTo>
                    <a:pt x="427017" y="1330880"/>
                  </a:lnTo>
                  <a:lnTo>
                    <a:pt x="385907" y="1312066"/>
                  </a:lnTo>
                  <a:lnTo>
                    <a:pt x="346286" y="1290743"/>
                  </a:lnTo>
                  <a:lnTo>
                    <a:pt x="308260" y="1267015"/>
                  </a:lnTo>
                  <a:lnTo>
                    <a:pt x="271932" y="1240985"/>
                  </a:lnTo>
                  <a:lnTo>
                    <a:pt x="237406" y="1212757"/>
                  </a:lnTo>
                  <a:lnTo>
                    <a:pt x="204787" y="1182433"/>
                  </a:lnTo>
                  <a:lnTo>
                    <a:pt x="174179" y="1150117"/>
                  </a:lnTo>
                  <a:lnTo>
                    <a:pt x="145686" y="1115911"/>
                  </a:lnTo>
                  <a:lnTo>
                    <a:pt x="119412" y="1079920"/>
                  </a:lnTo>
                  <a:lnTo>
                    <a:pt x="95461" y="1042246"/>
                  </a:lnTo>
                  <a:lnTo>
                    <a:pt x="73938" y="1002993"/>
                  </a:lnTo>
                  <a:lnTo>
                    <a:pt x="54947" y="962263"/>
                  </a:lnTo>
                  <a:lnTo>
                    <a:pt x="38591" y="920159"/>
                  </a:lnTo>
                  <a:lnTo>
                    <a:pt x="24976" y="876786"/>
                  </a:lnTo>
                  <a:lnTo>
                    <a:pt x="14205" y="832246"/>
                  </a:lnTo>
                  <a:lnTo>
                    <a:pt x="6383" y="786643"/>
                  </a:lnTo>
                  <a:lnTo>
                    <a:pt x="1613" y="740079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2" name="Google Shape;492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886200" y="1981238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3" name="Google Shape;493;p2"/>
          <p:cNvSpPr txBox="1"/>
          <p:nvPr/>
        </p:nvSpPr>
        <p:spPr>
          <a:xfrm>
            <a:off x="838135" y="3449532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94" name="Google Shape;494;p2"/>
          <p:cNvGrpSpPr/>
          <p:nvPr/>
        </p:nvGrpSpPr>
        <p:grpSpPr>
          <a:xfrm>
            <a:off x="3001581" y="5306090"/>
            <a:ext cx="1466850" cy="1448118"/>
            <a:chOff x="2459101" y="4395787"/>
            <a:chExt cx="1466850" cy="1448118"/>
          </a:xfrm>
        </p:grpSpPr>
        <p:pic>
          <p:nvPicPr>
            <p:cNvPr id="495" name="Google Shape;495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4980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2"/>
            <p:cNvSpPr/>
            <p:nvPr/>
          </p:nvSpPr>
          <p:spPr>
            <a:xfrm>
              <a:off x="24980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7" name="Google Shape;497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4591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8" name="Google Shape;498;p2"/>
          <p:cNvSpPr txBox="1"/>
          <p:nvPr/>
        </p:nvSpPr>
        <p:spPr>
          <a:xfrm>
            <a:off x="3594989" y="5735989"/>
            <a:ext cx="280035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9" name="Google Shape;499;p2"/>
          <p:cNvGrpSpPr/>
          <p:nvPr/>
        </p:nvGrpSpPr>
        <p:grpSpPr>
          <a:xfrm>
            <a:off x="6696633" y="1509773"/>
            <a:ext cx="1466850" cy="1448118"/>
            <a:chOff x="5202301" y="4395787"/>
            <a:chExt cx="1466850" cy="1448118"/>
          </a:xfrm>
        </p:grpSpPr>
        <p:pic>
          <p:nvPicPr>
            <p:cNvPr id="500" name="Google Shape;500;p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241290" y="4458335"/>
              <a:ext cx="1398524" cy="1385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2"/>
            <p:cNvSpPr/>
            <p:nvPr/>
          </p:nvSpPr>
          <p:spPr>
            <a:xfrm>
              <a:off x="52412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 extrusionOk="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noFill/>
            <a:ln w="3810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202301" y="4395787"/>
              <a:ext cx="1466850" cy="12582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3" name="Google Shape;503;p2"/>
          <p:cNvSpPr txBox="1"/>
          <p:nvPr/>
        </p:nvSpPr>
        <p:spPr>
          <a:xfrm>
            <a:off x="7294422" y="1961846"/>
            <a:ext cx="25400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</a:t>
            </a:r>
            <a:endParaRPr sz="3600" dirty="0">
              <a:solidFill>
                <a:schemeClr val="accent1">
                  <a:lumMod val="20000"/>
                  <a:lumOff val="80000"/>
                </a:schemeClr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4" name="Google Shape;504;p2"/>
          <p:cNvSpPr txBox="1"/>
          <p:nvPr/>
        </p:nvSpPr>
        <p:spPr>
          <a:xfrm>
            <a:off x="1131824" y="1730502"/>
            <a:ext cx="2463165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634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05" name="Google Shape;505;p2"/>
          <p:cNvSpPr/>
          <p:nvPr/>
        </p:nvSpPr>
        <p:spPr>
          <a:xfrm>
            <a:off x="2370803" y="3052319"/>
            <a:ext cx="360602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Вимоги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організації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освітніх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управлінських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процесів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закладу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внутрішньої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забезпечення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якості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освіти</a:t>
            </a:r>
            <a:r>
              <a:rPr lang="ru-RU" sz="1800" b="1" dirty="0">
                <a:solidFill>
                  <a:schemeClr val="tx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6" name="Google Shape;506;p2"/>
          <p:cNvSpPr txBox="1"/>
          <p:nvPr/>
        </p:nvSpPr>
        <p:spPr>
          <a:xfrm>
            <a:off x="27682" y="1853020"/>
            <a:ext cx="27432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комфортних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безпечних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праці</a:t>
            </a:r>
            <a:r>
              <a:rPr lang="ru-RU" sz="1800" dirty="0">
                <a:solidFill>
                  <a:srgbClr val="953734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507" name="Google Shape;507;p2"/>
          <p:cNvSpPr txBox="1"/>
          <p:nvPr/>
        </p:nvSpPr>
        <p:spPr>
          <a:xfrm>
            <a:off x="5976830" y="3147513"/>
            <a:ext cx="305966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освітнього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вільного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яких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форм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насильства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дискримінації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8" name="Google Shape;508;p2"/>
          <p:cNvSpPr txBox="1"/>
          <p:nvPr/>
        </p:nvSpPr>
        <p:spPr>
          <a:xfrm>
            <a:off x="4640171" y="5461258"/>
            <a:ext cx="353954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інклюзивного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розвивального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мотивуючого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да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освітнього</a:t>
            </a:r>
            <a:r>
              <a:rPr lang="ru-RU" sz="1800" dirty="0">
                <a:solidFill>
                  <a:schemeClr val="tx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простору.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9" name="Google Shape;509;p2"/>
          <p:cNvSpPr/>
          <p:nvPr/>
        </p:nvSpPr>
        <p:spPr>
          <a:xfrm>
            <a:off x="2419943" y="3130502"/>
            <a:ext cx="3380550" cy="1396189"/>
          </a:xfrm>
          <a:prstGeom prst="rect">
            <a:avLst/>
          </a:prstGeom>
          <a:solidFill>
            <a:schemeClr val="accent4">
              <a:lumMod val="60000"/>
              <a:lumOff val="40000"/>
              <a:alpha val="6274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655" y="1015999"/>
            <a:ext cx="7578905" cy="501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041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152" y="1998401"/>
            <a:ext cx="2906430" cy="3875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251" y="3605897"/>
            <a:ext cx="3299477" cy="24746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251" y="761097"/>
            <a:ext cx="3299477" cy="24746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812800" y="942109"/>
            <a:ext cx="3500582" cy="868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Взаємовідвідування</a:t>
            </a:r>
            <a:r>
              <a:rPr lang="uk-UA" sz="2000" b="1" dirty="0">
                <a:solidFill>
                  <a:schemeClr val="tx1"/>
                </a:solidFill>
              </a:rPr>
              <a:t> уроків</a:t>
            </a:r>
          </a:p>
        </p:txBody>
      </p:sp>
    </p:spTree>
    <p:extLst>
      <p:ext uri="{BB962C8B-B14F-4D97-AF65-F5344CB8AC3E}">
        <p14:creationId xmlns:p14="http://schemas.microsoft.com/office/powerpoint/2010/main" val="12780045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35" y="2036391"/>
            <a:ext cx="2346029" cy="39993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055" y="3620655"/>
            <a:ext cx="3537527" cy="22998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609" y="979055"/>
            <a:ext cx="3364418" cy="21146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659209" y="904710"/>
            <a:ext cx="3229300" cy="868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Взаємовідвідування</a:t>
            </a:r>
            <a:r>
              <a:rPr lang="uk-UA" sz="2000" b="1" dirty="0">
                <a:solidFill>
                  <a:schemeClr val="tx1"/>
                </a:solidFill>
              </a:rPr>
              <a:t> уроків</a:t>
            </a:r>
          </a:p>
        </p:txBody>
      </p:sp>
    </p:spTree>
    <p:extLst>
      <p:ext uri="{BB962C8B-B14F-4D97-AF65-F5344CB8AC3E}">
        <p14:creationId xmlns:p14="http://schemas.microsoft.com/office/powerpoint/2010/main" val="36495704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96637"/>
            <a:ext cx="3509818" cy="2632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692727" y="868218"/>
            <a:ext cx="3500582" cy="868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Взаємовідвідування</a:t>
            </a:r>
            <a:r>
              <a:rPr lang="uk-UA" sz="2000" b="1" dirty="0">
                <a:solidFill>
                  <a:schemeClr val="tx1"/>
                </a:solidFill>
              </a:rPr>
              <a:t> уроків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767959-C62A-3412-6BB2-80EC0740D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75" y="1952786"/>
            <a:ext cx="2913681" cy="37195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DA2BE1-6568-42FC-0ECF-4E2D90000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593" y="3470094"/>
            <a:ext cx="3114144" cy="283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28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95" y="2900221"/>
            <a:ext cx="3042250" cy="2576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1" y="1066626"/>
            <a:ext cx="3126371" cy="3999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692727" y="868217"/>
            <a:ext cx="3805382" cy="16902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Шкільне методичне об’єднання вчителів початкових класів та вихователя групи подовженого дня</a:t>
            </a:r>
          </a:p>
        </p:txBody>
      </p:sp>
    </p:spTree>
    <p:extLst>
      <p:ext uri="{BB962C8B-B14F-4D97-AF65-F5344CB8AC3E}">
        <p14:creationId xmlns:p14="http://schemas.microsoft.com/office/powerpoint/2010/main" val="3531526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6F07C-B478-B19E-0AAA-427D45EF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C070427-3A10-4AAC-A0F8-0F58E2E99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358" y="2497788"/>
            <a:ext cx="2583656" cy="3444875"/>
          </a:xfr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A027CB6-39AE-E365-DA7C-9AEA618F6AE7}"/>
              </a:ext>
            </a:extLst>
          </p:cNvPr>
          <p:cNvSpPr/>
          <p:nvPr/>
        </p:nvSpPr>
        <p:spPr>
          <a:xfrm>
            <a:off x="1168400" y="948275"/>
            <a:ext cx="5005952" cy="13038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Шкільне методичне об</a:t>
            </a:r>
            <a:r>
              <a:rPr lang="en-US" sz="3200" dirty="0">
                <a:solidFill>
                  <a:schemeClr val="tx1"/>
                </a:solidFill>
              </a:rPr>
              <a:t>’</a:t>
            </a:r>
            <a:r>
              <a:rPr lang="uk-UA" sz="3200" dirty="0">
                <a:solidFill>
                  <a:schemeClr val="tx1"/>
                </a:solidFill>
              </a:rPr>
              <a:t>єднання вчителів іноземної мови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47798F-D38D-205C-54DE-E2971BB66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536" y="2497788"/>
            <a:ext cx="3737529" cy="284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208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6F07C-B478-B19E-0AAA-427D45EF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A027CB6-39AE-E365-DA7C-9AEA618F6AE7}"/>
              </a:ext>
            </a:extLst>
          </p:cNvPr>
          <p:cNvSpPr/>
          <p:nvPr/>
        </p:nvSpPr>
        <p:spPr>
          <a:xfrm>
            <a:off x="1168400" y="948275"/>
            <a:ext cx="5005952" cy="13038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solidFill>
                  <a:schemeClr val="tx1"/>
                </a:solidFill>
              </a:rPr>
              <a:t>Шкільне методичне об</a:t>
            </a:r>
            <a:r>
              <a:rPr lang="en-US" sz="1800" dirty="0">
                <a:solidFill>
                  <a:schemeClr val="tx1"/>
                </a:solidFill>
              </a:rPr>
              <a:t>’</a:t>
            </a:r>
            <a:r>
              <a:rPr lang="uk-UA" sz="1800" dirty="0">
                <a:solidFill>
                  <a:schemeClr val="tx1"/>
                </a:solidFill>
              </a:rPr>
              <a:t>єднання вчителів музичного та образотворчого мистецтва, мистецтва, технологій, трудового навчання, фізичної культури, захисту України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E30698-E5F2-4CD4-161B-37A639B83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39" y="2464849"/>
            <a:ext cx="3791561" cy="3444875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AFB7457B-57EE-BEB3-DB87-D5C56691F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439" y="3115159"/>
            <a:ext cx="3791561" cy="221860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093413-570B-9E2B-0322-027DE6241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457" y="3872810"/>
            <a:ext cx="3280117" cy="29851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B13AE18-83D2-E485-0854-879C4CD0A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887" y="1779773"/>
            <a:ext cx="2317687" cy="26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985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65" y="915336"/>
            <a:ext cx="7066722" cy="51972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504211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83047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91" y="834887"/>
            <a:ext cx="7494105" cy="529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37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91" y="735496"/>
            <a:ext cx="7523922" cy="534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6" y="2890983"/>
            <a:ext cx="7638473" cy="17549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ШКАЛА ВИЗНАЧЕННЯ РІВНЯ ЯКОСТІ ОСВІТНЬОЇ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21009771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04" y="975411"/>
            <a:ext cx="7374835" cy="508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172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7" y="1212574"/>
            <a:ext cx="7553740" cy="46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02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7200" dirty="0"/>
              <a:t>Дякую за увагу.</a:t>
            </a:r>
          </a:p>
        </p:txBody>
      </p:sp>
    </p:spTree>
    <p:extLst>
      <p:ext uri="{BB962C8B-B14F-4D97-AF65-F5344CB8AC3E}">
        <p14:creationId xmlns:p14="http://schemas.microsoft.com/office/powerpoint/2010/main" val="25487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071" y="655783"/>
            <a:ext cx="7819483" cy="568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381" y="1644072"/>
            <a:ext cx="7601527" cy="394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75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46" y="858982"/>
            <a:ext cx="7509164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58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091" y="1265382"/>
            <a:ext cx="7573817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02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382</Words>
  <Application>Microsoft Office PowerPoint</Application>
  <PresentationFormat>Экран (4:3)</PresentationFormat>
  <Paragraphs>52</Paragraphs>
  <Slides>52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Garamond</vt:lpstr>
      <vt:lpstr>Arial</vt:lpstr>
      <vt:lpstr>Calibri</vt:lpstr>
      <vt:lpstr>Arimo</vt:lpstr>
      <vt:lpstr>Quattrocento Sans</vt:lpstr>
      <vt:lpstr>Palatino Linotype</vt:lpstr>
      <vt:lpstr>Натуральные материалы</vt:lpstr>
      <vt:lpstr>Аналіз результатів комплексного самооцінювання в Млинівському ліцеї № 1  у 2025 році (в інформаційно-аналітичній системі EvaluEd)</vt:lpstr>
      <vt:lpstr>НАПРЯМИ САМООЦІНЮВАННЯ</vt:lpstr>
      <vt:lpstr>Презентация PowerPoint</vt:lpstr>
      <vt:lpstr>Освітнє середовище закладу освіти</vt:lpstr>
      <vt:lpstr>ШКАЛА ВИЗНАЧЕННЯ РІВНЯ ЯКОСТІ ОСВІТНЬОЇ 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ОЦІНЮВАННЯ ЗДОБУВАЧІВ ОСВІТИ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</dc:title>
  <dc:creator>MISHA</dc:creator>
  <cp:lastModifiedBy>Win2025</cp:lastModifiedBy>
  <cp:revision>34</cp:revision>
  <dcterms:created xsi:type="dcterms:W3CDTF">2022-06-01T10:18:18Z</dcterms:created>
  <dcterms:modified xsi:type="dcterms:W3CDTF">2026-06-18T05:07:26Z</dcterms:modified>
</cp:coreProperties>
</file>